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0"/>
  </p:normalViewPr>
  <p:slideViewPr>
    <p:cSldViewPr snapToGrid="0">
      <p:cViewPr varScale="1">
        <p:scale>
          <a:sx n="93" d="100"/>
          <a:sy n="93" d="100"/>
        </p:scale>
        <p:origin x="740" y="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BB021-D7E3-64E3-93BA-3776E65666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E14E73-3E60-6195-CAA8-956A207218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B04A053-E9C6-0B0A-12FA-281E47698DF5}"/>
              </a:ext>
            </a:extLst>
          </p:cNvPr>
          <p:cNvSpPr>
            <a:spLocks noGrp="1"/>
          </p:cNvSpPr>
          <p:nvPr>
            <p:ph type="dt" sz="half" idx="10"/>
          </p:nvPr>
        </p:nvSpPr>
        <p:spPr/>
        <p:txBody>
          <a:bodyPr/>
          <a:lstStyle/>
          <a:p>
            <a:fld id="{7F2AF143-E4E1-4813-9BE7-A98C129BAFB1}" type="datetimeFigureOut">
              <a:rPr lang="en-US" smtClean="0"/>
              <a:t>15-Nov-24</a:t>
            </a:fld>
            <a:endParaRPr lang="en-US"/>
          </a:p>
        </p:txBody>
      </p:sp>
      <p:sp>
        <p:nvSpPr>
          <p:cNvPr id="5" name="Footer Placeholder 4">
            <a:extLst>
              <a:ext uri="{FF2B5EF4-FFF2-40B4-BE49-F238E27FC236}">
                <a16:creationId xmlns:a16="http://schemas.microsoft.com/office/drawing/2014/main" id="{0B143CBD-70B9-D78C-80DE-4973B70CDA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603829-AE4A-A7C2-4BD3-D048E13F6CF5}"/>
              </a:ext>
            </a:extLst>
          </p:cNvPr>
          <p:cNvSpPr>
            <a:spLocks noGrp="1"/>
          </p:cNvSpPr>
          <p:nvPr>
            <p:ph type="sldNum" sz="quarter" idx="12"/>
          </p:nvPr>
        </p:nvSpPr>
        <p:spPr/>
        <p:txBody>
          <a:bodyPr/>
          <a:lstStyle/>
          <a:p>
            <a:fld id="{D2A8B23E-83A5-46BB-A9E5-513D6F803AF0}" type="slidenum">
              <a:rPr lang="en-US" smtClean="0"/>
              <a:t>‹#›</a:t>
            </a:fld>
            <a:endParaRPr lang="en-US"/>
          </a:p>
        </p:txBody>
      </p:sp>
    </p:spTree>
    <p:extLst>
      <p:ext uri="{BB962C8B-B14F-4D97-AF65-F5344CB8AC3E}">
        <p14:creationId xmlns:p14="http://schemas.microsoft.com/office/powerpoint/2010/main" val="253399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BC3EA-AEA3-6F34-1EE6-EC5E54161A8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C67869E-9C1F-77DA-72A9-1F3A9638516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7F4570-D9C5-9712-FB47-FB055A5045E3}"/>
              </a:ext>
            </a:extLst>
          </p:cNvPr>
          <p:cNvSpPr>
            <a:spLocks noGrp="1"/>
          </p:cNvSpPr>
          <p:nvPr>
            <p:ph type="dt" sz="half" idx="10"/>
          </p:nvPr>
        </p:nvSpPr>
        <p:spPr/>
        <p:txBody>
          <a:bodyPr/>
          <a:lstStyle/>
          <a:p>
            <a:fld id="{7F2AF143-E4E1-4813-9BE7-A98C129BAFB1}" type="datetimeFigureOut">
              <a:rPr lang="en-US" smtClean="0"/>
              <a:t>15-Nov-24</a:t>
            </a:fld>
            <a:endParaRPr lang="en-US"/>
          </a:p>
        </p:txBody>
      </p:sp>
      <p:sp>
        <p:nvSpPr>
          <p:cNvPr id="5" name="Footer Placeholder 4">
            <a:extLst>
              <a:ext uri="{FF2B5EF4-FFF2-40B4-BE49-F238E27FC236}">
                <a16:creationId xmlns:a16="http://schemas.microsoft.com/office/drawing/2014/main" id="{0E470563-B223-7834-D15D-F1C9B06C09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B84037-1D91-C2DF-49D0-CB7916E370DA}"/>
              </a:ext>
            </a:extLst>
          </p:cNvPr>
          <p:cNvSpPr>
            <a:spLocks noGrp="1"/>
          </p:cNvSpPr>
          <p:nvPr>
            <p:ph type="sldNum" sz="quarter" idx="12"/>
          </p:nvPr>
        </p:nvSpPr>
        <p:spPr/>
        <p:txBody>
          <a:bodyPr/>
          <a:lstStyle/>
          <a:p>
            <a:fld id="{D2A8B23E-83A5-46BB-A9E5-513D6F803AF0}" type="slidenum">
              <a:rPr lang="en-US" smtClean="0"/>
              <a:t>‹#›</a:t>
            </a:fld>
            <a:endParaRPr lang="en-US"/>
          </a:p>
        </p:txBody>
      </p:sp>
    </p:spTree>
    <p:extLst>
      <p:ext uri="{BB962C8B-B14F-4D97-AF65-F5344CB8AC3E}">
        <p14:creationId xmlns:p14="http://schemas.microsoft.com/office/powerpoint/2010/main" val="2802232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47C54E4-40A8-B328-B9C9-8B233FB92B9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77169F3-9FDC-1135-D0AF-F9D4C334867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60B46F-0205-2DED-5700-1553E4634F82}"/>
              </a:ext>
            </a:extLst>
          </p:cNvPr>
          <p:cNvSpPr>
            <a:spLocks noGrp="1"/>
          </p:cNvSpPr>
          <p:nvPr>
            <p:ph type="dt" sz="half" idx="10"/>
          </p:nvPr>
        </p:nvSpPr>
        <p:spPr/>
        <p:txBody>
          <a:bodyPr/>
          <a:lstStyle/>
          <a:p>
            <a:fld id="{7F2AF143-E4E1-4813-9BE7-A98C129BAFB1}" type="datetimeFigureOut">
              <a:rPr lang="en-US" smtClean="0"/>
              <a:t>15-Nov-24</a:t>
            </a:fld>
            <a:endParaRPr lang="en-US"/>
          </a:p>
        </p:txBody>
      </p:sp>
      <p:sp>
        <p:nvSpPr>
          <p:cNvPr id="5" name="Footer Placeholder 4">
            <a:extLst>
              <a:ext uri="{FF2B5EF4-FFF2-40B4-BE49-F238E27FC236}">
                <a16:creationId xmlns:a16="http://schemas.microsoft.com/office/drawing/2014/main" id="{0F138B1F-745E-DC0B-D0EE-BCD41004DC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4AB9A1-66E0-C239-4707-F7C94AFF1062}"/>
              </a:ext>
            </a:extLst>
          </p:cNvPr>
          <p:cNvSpPr>
            <a:spLocks noGrp="1"/>
          </p:cNvSpPr>
          <p:nvPr>
            <p:ph type="sldNum" sz="quarter" idx="12"/>
          </p:nvPr>
        </p:nvSpPr>
        <p:spPr/>
        <p:txBody>
          <a:bodyPr/>
          <a:lstStyle/>
          <a:p>
            <a:fld id="{D2A8B23E-83A5-46BB-A9E5-513D6F803AF0}" type="slidenum">
              <a:rPr lang="en-US" smtClean="0"/>
              <a:t>‹#›</a:t>
            </a:fld>
            <a:endParaRPr lang="en-US"/>
          </a:p>
        </p:txBody>
      </p:sp>
    </p:spTree>
    <p:extLst>
      <p:ext uri="{BB962C8B-B14F-4D97-AF65-F5344CB8AC3E}">
        <p14:creationId xmlns:p14="http://schemas.microsoft.com/office/powerpoint/2010/main" val="1724635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54396-1F7E-3AD0-34D2-4EAE7E1463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C5D553-BF15-8967-106F-03C0CDA3715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CE85C5-490A-450E-0D88-264B518D3697}"/>
              </a:ext>
            </a:extLst>
          </p:cNvPr>
          <p:cNvSpPr>
            <a:spLocks noGrp="1"/>
          </p:cNvSpPr>
          <p:nvPr>
            <p:ph type="dt" sz="half" idx="10"/>
          </p:nvPr>
        </p:nvSpPr>
        <p:spPr/>
        <p:txBody>
          <a:bodyPr/>
          <a:lstStyle/>
          <a:p>
            <a:fld id="{7F2AF143-E4E1-4813-9BE7-A98C129BAFB1}" type="datetimeFigureOut">
              <a:rPr lang="en-US" smtClean="0"/>
              <a:t>15-Nov-24</a:t>
            </a:fld>
            <a:endParaRPr lang="en-US"/>
          </a:p>
        </p:txBody>
      </p:sp>
      <p:sp>
        <p:nvSpPr>
          <p:cNvPr id="5" name="Footer Placeholder 4">
            <a:extLst>
              <a:ext uri="{FF2B5EF4-FFF2-40B4-BE49-F238E27FC236}">
                <a16:creationId xmlns:a16="http://schemas.microsoft.com/office/drawing/2014/main" id="{75513BD1-EC4B-D676-1D1F-DBB1C8D031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E7FFDF-63FA-BE81-64B7-2085B3E580C3}"/>
              </a:ext>
            </a:extLst>
          </p:cNvPr>
          <p:cNvSpPr>
            <a:spLocks noGrp="1"/>
          </p:cNvSpPr>
          <p:nvPr>
            <p:ph type="sldNum" sz="quarter" idx="12"/>
          </p:nvPr>
        </p:nvSpPr>
        <p:spPr/>
        <p:txBody>
          <a:bodyPr/>
          <a:lstStyle/>
          <a:p>
            <a:fld id="{D2A8B23E-83A5-46BB-A9E5-513D6F803AF0}" type="slidenum">
              <a:rPr lang="en-US" smtClean="0"/>
              <a:t>‹#›</a:t>
            </a:fld>
            <a:endParaRPr lang="en-US"/>
          </a:p>
        </p:txBody>
      </p:sp>
    </p:spTree>
    <p:extLst>
      <p:ext uri="{BB962C8B-B14F-4D97-AF65-F5344CB8AC3E}">
        <p14:creationId xmlns:p14="http://schemas.microsoft.com/office/powerpoint/2010/main" val="10025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353BC-1610-664E-DA3A-9E837DDE52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42DFB7D-2B20-B66D-E244-6BA4013176C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EA19FC-4C5E-2E71-DA6D-5041F47F0173}"/>
              </a:ext>
            </a:extLst>
          </p:cNvPr>
          <p:cNvSpPr>
            <a:spLocks noGrp="1"/>
          </p:cNvSpPr>
          <p:nvPr>
            <p:ph type="dt" sz="half" idx="10"/>
          </p:nvPr>
        </p:nvSpPr>
        <p:spPr/>
        <p:txBody>
          <a:bodyPr/>
          <a:lstStyle/>
          <a:p>
            <a:fld id="{7F2AF143-E4E1-4813-9BE7-A98C129BAFB1}" type="datetimeFigureOut">
              <a:rPr lang="en-US" smtClean="0"/>
              <a:t>15-Nov-24</a:t>
            </a:fld>
            <a:endParaRPr lang="en-US"/>
          </a:p>
        </p:txBody>
      </p:sp>
      <p:sp>
        <p:nvSpPr>
          <p:cNvPr id="5" name="Footer Placeholder 4">
            <a:extLst>
              <a:ext uri="{FF2B5EF4-FFF2-40B4-BE49-F238E27FC236}">
                <a16:creationId xmlns:a16="http://schemas.microsoft.com/office/drawing/2014/main" id="{09262447-D14C-3DBB-923B-055711BE51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CF3F13-7527-4CAA-9C2A-C7A59A186E37}"/>
              </a:ext>
            </a:extLst>
          </p:cNvPr>
          <p:cNvSpPr>
            <a:spLocks noGrp="1"/>
          </p:cNvSpPr>
          <p:nvPr>
            <p:ph type="sldNum" sz="quarter" idx="12"/>
          </p:nvPr>
        </p:nvSpPr>
        <p:spPr/>
        <p:txBody>
          <a:bodyPr/>
          <a:lstStyle/>
          <a:p>
            <a:fld id="{D2A8B23E-83A5-46BB-A9E5-513D6F803AF0}" type="slidenum">
              <a:rPr lang="en-US" smtClean="0"/>
              <a:t>‹#›</a:t>
            </a:fld>
            <a:endParaRPr lang="en-US"/>
          </a:p>
        </p:txBody>
      </p:sp>
    </p:spTree>
    <p:extLst>
      <p:ext uri="{BB962C8B-B14F-4D97-AF65-F5344CB8AC3E}">
        <p14:creationId xmlns:p14="http://schemas.microsoft.com/office/powerpoint/2010/main" val="3923253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D2B56-FE10-376D-3C3C-714B98B310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8D3FBA-CC5F-26F9-129B-03D79D7362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D77EF5-7B10-1214-47A1-D55C1B23F6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9D2F9A4-2FF3-9DFB-8FE9-DBB84D0A569F}"/>
              </a:ext>
            </a:extLst>
          </p:cNvPr>
          <p:cNvSpPr>
            <a:spLocks noGrp="1"/>
          </p:cNvSpPr>
          <p:nvPr>
            <p:ph type="dt" sz="half" idx="10"/>
          </p:nvPr>
        </p:nvSpPr>
        <p:spPr/>
        <p:txBody>
          <a:bodyPr/>
          <a:lstStyle/>
          <a:p>
            <a:fld id="{7F2AF143-E4E1-4813-9BE7-A98C129BAFB1}" type="datetimeFigureOut">
              <a:rPr lang="en-US" smtClean="0"/>
              <a:t>15-Nov-24</a:t>
            </a:fld>
            <a:endParaRPr lang="en-US"/>
          </a:p>
        </p:txBody>
      </p:sp>
      <p:sp>
        <p:nvSpPr>
          <p:cNvPr id="6" name="Footer Placeholder 5">
            <a:extLst>
              <a:ext uri="{FF2B5EF4-FFF2-40B4-BE49-F238E27FC236}">
                <a16:creationId xmlns:a16="http://schemas.microsoft.com/office/drawing/2014/main" id="{B9415EC2-0465-3050-8ED1-556107481C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112382-1D39-8B66-6708-38743B309814}"/>
              </a:ext>
            </a:extLst>
          </p:cNvPr>
          <p:cNvSpPr>
            <a:spLocks noGrp="1"/>
          </p:cNvSpPr>
          <p:nvPr>
            <p:ph type="sldNum" sz="quarter" idx="12"/>
          </p:nvPr>
        </p:nvSpPr>
        <p:spPr/>
        <p:txBody>
          <a:bodyPr/>
          <a:lstStyle/>
          <a:p>
            <a:fld id="{D2A8B23E-83A5-46BB-A9E5-513D6F803AF0}" type="slidenum">
              <a:rPr lang="en-US" smtClean="0"/>
              <a:t>‹#›</a:t>
            </a:fld>
            <a:endParaRPr lang="en-US"/>
          </a:p>
        </p:txBody>
      </p:sp>
    </p:spTree>
    <p:extLst>
      <p:ext uri="{BB962C8B-B14F-4D97-AF65-F5344CB8AC3E}">
        <p14:creationId xmlns:p14="http://schemas.microsoft.com/office/powerpoint/2010/main" val="1500147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B2FC1-3812-C1CF-3899-7BA43B995A0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B55B0AE-CE40-0E33-1A23-3174CA083B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995D3C-93BC-2A9E-104E-3E585825F8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6C7928-12E7-B5D4-3E70-CDCAC7048A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D87CAF-80B6-4AA5-E4D2-748FEEB8525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647E1AE-4D57-69ED-A599-1128AFDA35C1}"/>
              </a:ext>
            </a:extLst>
          </p:cNvPr>
          <p:cNvSpPr>
            <a:spLocks noGrp="1"/>
          </p:cNvSpPr>
          <p:nvPr>
            <p:ph type="dt" sz="half" idx="10"/>
          </p:nvPr>
        </p:nvSpPr>
        <p:spPr/>
        <p:txBody>
          <a:bodyPr/>
          <a:lstStyle/>
          <a:p>
            <a:fld id="{7F2AF143-E4E1-4813-9BE7-A98C129BAFB1}" type="datetimeFigureOut">
              <a:rPr lang="en-US" smtClean="0"/>
              <a:t>15-Nov-24</a:t>
            </a:fld>
            <a:endParaRPr lang="en-US"/>
          </a:p>
        </p:txBody>
      </p:sp>
      <p:sp>
        <p:nvSpPr>
          <p:cNvPr id="8" name="Footer Placeholder 7">
            <a:extLst>
              <a:ext uri="{FF2B5EF4-FFF2-40B4-BE49-F238E27FC236}">
                <a16:creationId xmlns:a16="http://schemas.microsoft.com/office/drawing/2014/main" id="{0882778D-C603-6AA3-EFD6-6DBB07DBD5D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7BCFCB-FE8F-9BB9-A2E7-7D723B770F34}"/>
              </a:ext>
            </a:extLst>
          </p:cNvPr>
          <p:cNvSpPr>
            <a:spLocks noGrp="1"/>
          </p:cNvSpPr>
          <p:nvPr>
            <p:ph type="sldNum" sz="quarter" idx="12"/>
          </p:nvPr>
        </p:nvSpPr>
        <p:spPr/>
        <p:txBody>
          <a:bodyPr/>
          <a:lstStyle/>
          <a:p>
            <a:fld id="{D2A8B23E-83A5-46BB-A9E5-513D6F803AF0}" type="slidenum">
              <a:rPr lang="en-US" smtClean="0"/>
              <a:t>‹#›</a:t>
            </a:fld>
            <a:endParaRPr lang="en-US"/>
          </a:p>
        </p:txBody>
      </p:sp>
    </p:spTree>
    <p:extLst>
      <p:ext uri="{BB962C8B-B14F-4D97-AF65-F5344CB8AC3E}">
        <p14:creationId xmlns:p14="http://schemas.microsoft.com/office/powerpoint/2010/main" val="12399896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45085-9FC7-6B34-44A8-2DAEE9B5BAE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70DAB7-CC76-0339-D413-0AD23BE5172C}"/>
              </a:ext>
            </a:extLst>
          </p:cNvPr>
          <p:cNvSpPr>
            <a:spLocks noGrp="1"/>
          </p:cNvSpPr>
          <p:nvPr>
            <p:ph type="dt" sz="half" idx="10"/>
          </p:nvPr>
        </p:nvSpPr>
        <p:spPr/>
        <p:txBody>
          <a:bodyPr/>
          <a:lstStyle/>
          <a:p>
            <a:fld id="{7F2AF143-E4E1-4813-9BE7-A98C129BAFB1}" type="datetimeFigureOut">
              <a:rPr lang="en-US" smtClean="0"/>
              <a:t>15-Nov-24</a:t>
            </a:fld>
            <a:endParaRPr lang="en-US"/>
          </a:p>
        </p:txBody>
      </p:sp>
      <p:sp>
        <p:nvSpPr>
          <p:cNvPr id="4" name="Footer Placeholder 3">
            <a:extLst>
              <a:ext uri="{FF2B5EF4-FFF2-40B4-BE49-F238E27FC236}">
                <a16:creationId xmlns:a16="http://schemas.microsoft.com/office/drawing/2014/main" id="{797B8227-E887-1539-AEB1-8DBBE2FB90A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8B8611-9A45-A0AE-8D0C-EFB6D26CBA6D}"/>
              </a:ext>
            </a:extLst>
          </p:cNvPr>
          <p:cNvSpPr>
            <a:spLocks noGrp="1"/>
          </p:cNvSpPr>
          <p:nvPr>
            <p:ph type="sldNum" sz="quarter" idx="12"/>
          </p:nvPr>
        </p:nvSpPr>
        <p:spPr/>
        <p:txBody>
          <a:bodyPr/>
          <a:lstStyle/>
          <a:p>
            <a:fld id="{D2A8B23E-83A5-46BB-A9E5-513D6F803AF0}" type="slidenum">
              <a:rPr lang="en-US" smtClean="0"/>
              <a:t>‹#›</a:t>
            </a:fld>
            <a:endParaRPr lang="en-US"/>
          </a:p>
        </p:txBody>
      </p:sp>
    </p:spTree>
    <p:extLst>
      <p:ext uri="{BB962C8B-B14F-4D97-AF65-F5344CB8AC3E}">
        <p14:creationId xmlns:p14="http://schemas.microsoft.com/office/powerpoint/2010/main" val="3872466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A7D9DD-F5B8-88F2-042C-2B6E3905F974}"/>
              </a:ext>
            </a:extLst>
          </p:cNvPr>
          <p:cNvSpPr>
            <a:spLocks noGrp="1"/>
          </p:cNvSpPr>
          <p:nvPr>
            <p:ph type="dt" sz="half" idx="10"/>
          </p:nvPr>
        </p:nvSpPr>
        <p:spPr/>
        <p:txBody>
          <a:bodyPr/>
          <a:lstStyle/>
          <a:p>
            <a:fld id="{7F2AF143-E4E1-4813-9BE7-A98C129BAFB1}" type="datetimeFigureOut">
              <a:rPr lang="en-US" smtClean="0"/>
              <a:t>15-Nov-24</a:t>
            </a:fld>
            <a:endParaRPr lang="en-US"/>
          </a:p>
        </p:txBody>
      </p:sp>
      <p:sp>
        <p:nvSpPr>
          <p:cNvPr id="3" name="Footer Placeholder 2">
            <a:extLst>
              <a:ext uri="{FF2B5EF4-FFF2-40B4-BE49-F238E27FC236}">
                <a16:creationId xmlns:a16="http://schemas.microsoft.com/office/drawing/2014/main" id="{72194C72-78F0-E9F3-50B5-8C0574D543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1B46392-C987-1021-F173-7FCD793C0D04}"/>
              </a:ext>
            </a:extLst>
          </p:cNvPr>
          <p:cNvSpPr>
            <a:spLocks noGrp="1"/>
          </p:cNvSpPr>
          <p:nvPr>
            <p:ph type="sldNum" sz="quarter" idx="12"/>
          </p:nvPr>
        </p:nvSpPr>
        <p:spPr/>
        <p:txBody>
          <a:bodyPr/>
          <a:lstStyle/>
          <a:p>
            <a:fld id="{D2A8B23E-83A5-46BB-A9E5-513D6F803AF0}" type="slidenum">
              <a:rPr lang="en-US" smtClean="0"/>
              <a:t>‹#›</a:t>
            </a:fld>
            <a:endParaRPr lang="en-US"/>
          </a:p>
        </p:txBody>
      </p:sp>
    </p:spTree>
    <p:extLst>
      <p:ext uri="{BB962C8B-B14F-4D97-AF65-F5344CB8AC3E}">
        <p14:creationId xmlns:p14="http://schemas.microsoft.com/office/powerpoint/2010/main" val="1097613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B139A-5D8F-A379-F3BE-3BFEE8DA24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DC6E6F-92CF-3D29-D34B-CED4F1CDE8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C1CEA1A-8DC8-4E2E-4B68-BEDCD146E9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4229BF-93A2-8579-E9F0-137D76F0220C}"/>
              </a:ext>
            </a:extLst>
          </p:cNvPr>
          <p:cNvSpPr>
            <a:spLocks noGrp="1"/>
          </p:cNvSpPr>
          <p:nvPr>
            <p:ph type="dt" sz="half" idx="10"/>
          </p:nvPr>
        </p:nvSpPr>
        <p:spPr/>
        <p:txBody>
          <a:bodyPr/>
          <a:lstStyle/>
          <a:p>
            <a:fld id="{7F2AF143-E4E1-4813-9BE7-A98C129BAFB1}" type="datetimeFigureOut">
              <a:rPr lang="en-US" smtClean="0"/>
              <a:t>15-Nov-24</a:t>
            </a:fld>
            <a:endParaRPr lang="en-US"/>
          </a:p>
        </p:txBody>
      </p:sp>
      <p:sp>
        <p:nvSpPr>
          <p:cNvPr id="6" name="Footer Placeholder 5">
            <a:extLst>
              <a:ext uri="{FF2B5EF4-FFF2-40B4-BE49-F238E27FC236}">
                <a16:creationId xmlns:a16="http://schemas.microsoft.com/office/drawing/2014/main" id="{03025FD1-DDEB-26FA-AD6B-8A5D39E2B9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3FA6C1-C3CA-2752-4523-4054B5C38F62}"/>
              </a:ext>
            </a:extLst>
          </p:cNvPr>
          <p:cNvSpPr>
            <a:spLocks noGrp="1"/>
          </p:cNvSpPr>
          <p:nvPr>
            <p:ph type="sldNum" sz="quarter" idx="12"/>
          </p:nvPr>
        </p:nvSpPr>
        <p:spPr/>
        <p:txBody>
          <a:bodyPr/>
          <a:lstStyle/>
          <a:p>
            <a:fld id="{D2A8B23E-83A5-46BB-A9E5-513D6F803AF0}" type="slidenum">
              <a:rPr lang="en-US" smtClean="0"/>
              <a:t>‹#›</a:t>
            </a:fld>
            <a:endParaRPr lang="en-US"/>
          </a:p>
        </p:txBody>
      </p:sp>
    </p:spTree>
    <p:extLst>
      <p:ext uri="{BB962C8B-B14F-4D97-AF65-F5344CB8AC3E}">
        <p14:creationId xmlns:p14="http://schemas.microsoft.com/office/powerpoint/2010/main" val="1877852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1F8A2-C6CB-5FE5-CE6D-AF0A53648F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6D1238-53C2-2E8E-9A63-0D88D5FF58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AC5AE80-809B-9F80-38F6-C5F32C0AA0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ACB72D-59B1-BE26-E893-182D3758CCC7}"/>
              </a:ext>
            </a:extLst>
          </p:cNvPr>
          <p:cNvSpPr>
            <a:spLocks noGrp="1"/>
          </p:cNvSpPr>
          <p:nvPr>
            <p:ph type="dt" sz="half" idx="10"/>
          </p:nvPr>
        </p:nvSpPr>
        <p:spPr/>
        <p:txBody>
          <a:bodyPr/>
          <a:lstStyle/>
          <a:p>
            <a:fld id="{7F2AF143-E4E1-4813-9BE7-A98C129BAFB1}" type="datetimeFigureOut">
              <a:rPr lang="en-US" smtClean="0"/>
              <a:t>15-Nov-24</a:t>
            </a:fld>
            <a:endParaRPr lang="en-US"/>
          </a:p>
        </p:txBody>
      </p:sp>
      <p:sp>
        <p:nvSpPr>
          <p:cNvPr id="6" name="Footer Placeholder 5">
            <a:extLst>
              <a:ext uri="{FF2B5EF4-FFF2-40B4-BE49-F238E27FC236}">
                <a16:creationId xmlns:a16="http://schemas.microsoft.com/office/drawing/2014/main" id="{0899F2E8-5069-396C-1C5C-03A93E21E1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684512-680D-2019-FDF2-648681EAB83C}"/>
              </a:ext>
            </a:extLst>
          </p:cNvPr>
          <p:cNvSpPr>
            <a:spLocks noGrp="1"/>
          </p:cNvSpPr>
          <p:nvPr>
            <p:ph type="sldNum" sz="quarter" idx="12"/>
          </p:nvPr>
        </p:nvSpPr>
        <p:spPr/>
        <p:txBody>
          <a:bodyPr/>
          <a:lstStyle/>
          <a:p>
            <a:fld id="{D2A8B23E-83A5-46BB-A9E5-513D6F803AF0}" type="slidenum">
              <a:rPr lang="en-US" smtClean="0"/>
              <a:t>‹#›</a:t>
            </a:fld>
            <a:endParaRPr lang="en-US"/>
          </a:p>
        </p:txBody>
      </p:sp>
    </p:spTree>
    <p:extLst>
      <p:ext uri="{BB962C8B-B14F-4D97-AF65-F5344CB8AC3E}">
        <p14:creationId xmlns:p14="http://schemas.microsoft.com/office/powerpoint/2010/main" val="2270634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ADC9C2-D768-4D15-C272-A89DCEF75D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817DE98-D51B-991D-22F0-6616727B36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D54A6C-0556-0035-B6FC-A40556551C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2AF143-E4E1-4813-9BE7-A98C129BAFB1}" type="datetimeFigureOut">
              <a:rPr lang="en-US" smtClean="0"/>
              <a:t>15-Nov-24</a:t>
            </a:fld>
            <a:endParaRPr lang="en-US"/>
          </a:p>
        </p:txBody>
      </p:sp>
      <p:sp>
        <p:nvSpPr>
          <p:cNvPr id="5" name="Footer Placeholder 4">
            <a:extLst>
              <a:ext uri="{FF2B5EF4-FFF2-40B4-BE49-F238E27FC236}">
                <a16:creationId xmlns:a16="http://schemas.microsoft.com/office/drawing/2014/main" id="{5F21A9B5-70F8-401C-7477-1BC27D4FC6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F783D36-4627-B787-8052-EA499111A6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A8B23E-83A5-46BB-A9E5-513D6F803AF0}" type="slidenum">
              <a:rPr lang="en-US" smtClean="0"/>
              <a:t>‹#›</a:t>
            </a:fld>
            <a:endParaRPr lang="en-US"/>
          </a:p>
        </p:txBody>
      </p:sp>
    </p:spTree>
    <p:extLst>
      <p:ext uri="{BB962C8B-B14F-4D97-AF65-F5344CB8AC3E}">
        <p14:creationId xmlns:p14="http://schemas.microsoft.com/office/powerpoint/2010/main" val="7685906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1E26A-9DB2-C3AC-6984-92B1ECD68D04}"/>
              </a:ext>
            </a:extLst>
          </p:cNvPr>
          <p:cNvSpPr>
            <a:spLocks noGrp="1"/>
          </p:cNvSpPr>
          <p:nvPr>
            <p:ph type="ctrTitle"/>
          </p:nvPr>
        </p:nvSpPr>
        <p:spPr/>
        <p:txBody>
          <a:bodyPr/>
          <a:lstStyle/>
          <a:p>
            <a:br>
              <a:rPr lang="en-US" sz="1800" b="0" i="0" u="none" strike="noStrike" baseline="0" dirty="0">
                <a:solidFill>
                  <a:srgbClr val="000000"/>
                </a:solidFill>
                <a:latin typeface="Calibri" panose="020F0502020204030204" pitchFamily="34" charset="0"/>
              </a:rPr>
            </a:br>
            <a:r>
              <a:rPr lang="en-US" sz="3600" b="0" i="0" u="none" strike="noStrike" baseline="0" dirty="0">
                <a:solidFill>
                  <a:srgbClr val="000000"/>
                </a:solidFill>
                <a:latin typeface="Calibri" panose="020F0502020204030204" pitchFamily="34" charset="0"/>
              </a:rPr>
              <a:t>Deliverable Phase 3:</a:t>
            </a:r>
            <a:br>
              <a:rPr lang="en-US" sz="3600" b="0" i="0" u="none" strike="noStrike" baseline="0" dirty="0">
                <a:solidFill>
                  <a:srgbClr val="000000"/>
                </a:solidFill>
                <a:latin typeface="Calibri" panose="020F0502020204030204" pitchFamily="34" charset="0"/>
              </a:rPr>
            </a:br>
            <a:r>
              <a:rPr lang="en-US" sz="3600" b="0" i="0" u="none" strike="noStrike" baseline="0" dirty="0">
                <a:solidFill>
                  <a:srgbClr val="000000"/>
                </a:solidFill>
                <a:latin typeface="Calibri" panose="020F0502020204030204" pitchFamily="34" charset="0"/>
              </a:rPr>
              <a:t>Portfolio for DLBCSPJWD01</a:t>
            </a:r>
            <a:br>
              <a:rPr lang="en-US" sz="3600" b="0" i="0" u="none" strike="noStrike" baseline="0" dirty="0">
                <a:solidFill>
                  <a:srgbClr val="000000"/>
                </a:solidFill>
                <a:latin typeface="Calibri" panose="020F0502020204030204" pitchFamily="34" charset="0"/>
              </a:rPr>
            </a:br>
            <a:r>
              <a:rPr lang="en-US" sz="3600" b="0" i="0" u="none" strike="noStrike" baseline="0" dirty="0">
                <a:solidFill>
                  <a:srgbClr val="000000"/>
                </a:solidFill>
                <a:latin typeface="Calibri" panose="020F0502020204030204" pitchFamily="34" charset="0"/>
              </a:rPr>
              <a:t>Filip Prahov</a:t>
            </a:r>
            <a:br>
              <a:rPr lang="en-US" sz="3600" b="0" i="0" u="none" strike="noStrike" baseline="0" dirty="0">
                <a:solidFill>
                  <a:srgbClr val="000000"/>
                </a:solidFill>
                <a:latin typeface="Calibri" panose="020F0502020204030204" pitchFamily="34" charset="0"/>
              </a:rPr>
            </a:br>
            <a:r>
              <a:rPr lang="en-US" sz="3600" b="0" i="0" u="none" strike="noStrike" baseline="0" dirty="0">
                <a:solidFill>
                  <a:srgbClr val="000000"/>
                </a:solidFill>
                <a:latin typeface="Calibri" panose="020F0502020204030204" pitchFamily="34" charset="0"/>
              </a:rPr>
              <a:t>Matriculation: 9211057</a:t>
            </a:r>
            <a:endParaRPr lang="en-US" sz="3600" dirty="0"/>
          </a:p>
        </p:txBody>
      </p:sp>
      <p:sp>
        <p:nvSpPr>
          <p:cNvPr id="3" name="Subtitle 2">
            <a:extLst>
              <a:ext uri="{FF2B5EF4-FFF2-40B4-BE49-F238E27FC236}">
                <a16:creationId xmlns:a16="http://schemas.microsoft.com/office/drawing/2014/main" id="{34A69AF5-881B-B76C-170A-BFF5B464803D}"/>
              </a:ext>
            </a:extLst>
          </p:cNvPr>
          <p:cNvSpPr>
            <a:spLocks noGrp="1"/>
          </p:cNvSpPr>
          <p:nvPr>
            <p:ph type="subTitle" idx="1"/>
          </p:nvPr>
        </p:nvSpPr>
        <p:spPr/>
        <p:txBody>
          <a:bodyPr/>
          <a:lstStyle/>
          <a:p>
            <a:r>
              <a:rPr lang="en-US" dirty="0"/>
              <a:t>GitHub Repo link:</a:t>
            </a:r>
          </a:p>
          <a:p>
            <a:r>
              <a:rPr lang="en-US" dirty="0"/>
              <a:t>https://github.com/FilipPrahov/pjwd_app</a:t>
            </a:r>
          </a:p>
        </p:txBody>
      </p:sp>
    </p:spTree>
    <p:extLst>
      <p:ext uri="{BB962C8B-B14F-4D97-AF65-F5344CB8AC3E}">
        <p14:creationId xmlns:p14="http://schemas.microsoft.com/office/powerpoint/2010/main" val="30211172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28267-DF52-6E3E-3386-81824E96CEDC}"/>
              </a:ext>
            </a:extLst>
          </p:cNvPr>
          <p:cNvSpPr>
            <a:spLocks noGrp="1"/>
          </p:cNvSpPr>
          <p:nvPr>
            <p:ph type="title"/>
          </p:nvPr>
        </p:nvSpPr>
        <p:spPr/>
        <p:txBody>
          <a:bodyPr/>
          <a:lstStyle/>
          <a:p>
            <a:r>
              <a:rPr lang="en-US" dirty="0"/>
              <a:t>WH manager tab functionalities (</a:t>
            </a:r>
            <a:r>
              <a:rPr lang="en-US" dirty="0" err="1"/>
              <a:t>con’d</a:t>
            </a:r>
            <a:r>
              <a:rPr lang="en-US" dirty="0"/>
              <a:t>)</a:t>
            </a:r>
          </a:p>
        </p:txBody>
      </p:sp>
      <p:pic>
        <p:nvPicPr>
          <p:cNvPr id="5" name="Content Placeholder 4">
            <a:extLst>
              <a:ext uri="{FF2B5EF4-FFF2-40B4-BE49-F238E27FC236}">
                <a16:creationId xmlns:a16="http://schemas.microsoft.com/office/drawing/2014/main" id="{3E5737B4-455A-07C7-C13E-6B41043C0746}"/>
              </a:ext>
            </a:extLst>
          </p:cNvPr>
          <p:cNvPicPr>
            <a:picLocks noGrp="1" noChangeAspect="1"/>
          </p:cNvPicPr>
          <p:nvPr>
            <p:ph idx="1"/>
          </p:nvPr>
        </p:nvPicPr>
        <p:blipFill>
          <a:blip r:embed="rId2"/>
          <a:stretch>
            <a:fillRect/>
          </a:stretch>
        </p:blipFill>
        <p:spPr>
          <a:xfrm>
            <a:off x="911233" y="1749998"/>
            <a:ext cx="2945747" cy="4351338"/>
          </a:xfrm>
        </p:spPr>
      </p:pic>
      <p:pic>
        <p:nvPicPr>
          <p:cNvPr id="7" name="Picture 6">
            <a:extLst>
              <a:ext uri="{FF2B5EF4-FFF2-40B4-BE49-F238E27FC236}">
                <a16:creationId xmlns:a16="http://schemas.microsoft.com/office/drawing/2014/main" id="{D690F1C8-BFAC-9B42-C6B3-FD9BA5CED298}"/>
              </a:ext>
            </a:extLst>
          </p:cNvPr>
          <p:cNvPicPr>
            <a:picLocks noChangeAspect="1"/>
          </p:cNvPicPr>
          <p:nvPr/>
        </p:nvPicPr>
        <p:blipFill>
          <a:blip r:embed="rId3"/>
          <a:stretch>
            <a:fillRect/>
          </a:stretch>
        </p:blipFill>
        <p:spPr>
          <a:xfrm>
            <a:off x="4125113" y="1749998"/>
            <a:ext cx="2945747" cy="4351338"/>
          </a:xfrm>
          <a:prstGeom prst="rect">
            <a:avLst/>
          </a:prstGeom>
        </p:spPr>
      </p:pic>
      <p:pic>
        <p:nvPicPr>
          <p:cNvPr id="9" name="Picture 8">
            <a:extLst>
              <a:ext uri="{FF2B5EF4-FFF2-40B4-BE49-F238E27FC236}">
                <a16:creationId xmlns:a16="http://schemas.microsoft.com/office/drawing/2014/main" id="{21CB6980-BC6A-6B63-1326-310784AA91BF}"/>
              </a:ext>
            </a:extLst>
          </p:cNvPr>
          <p:cNvPicPr>
            <a:picLocks noChangeAspect="1"/>
          </p:cNvPicPr>
          <p:nvPr/>
        </p:nvPicPr>
        <p:blipFill>
          <a:blip r:embed="rId4"/>
          <a:stretch>
            <a:fillRect/>
          </a:stretch>
        </p:blipFill>
        <p:spPr>
          <a:xfrm>
            <a:off x="7338992" y="1749998"/>
            <a:ext cx="2877537" cy="4351338"/>
          </a:xfrm>
          <a:prstGeom prst="rect">
            <a:avLst/>
          </a:prstGeom>
        </p:spPr>
      </p:pic>
    </p:spTree>
    <p:extLst>
      <p:ext uri="{BB962C8B-B14F-4D97-AF65-F5344CB8AC3E}">
        <p14:creationId xmlns:p14="http://schemas.microsoft.com/office/powerpoint/2010/main" val="3233469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C807D-F334-B75E-D5A7-7ED0D7F095A4}"/>
              </a:ext>
            </a:extLst>
          </p:cNvPr>
          <p:cNvSpPr>
            <a:spLocks noGrp="1"/>
          </p:cNvSpPr>
          <p:nvPr>
            <p:ph type="title"/>
          </p:nvPr>
        </p:nvSpPr>
        <p:spPr/>
        <p:txBody>
          <a:bodyPr/>
          <a:lstStyle/>
          <a:p>
            <a:r>
              <a:rPr lang="en-US" dirty="0"/>
              <a:t>What I changed and screencast</a:t>
            </a:r>
          </a:p>
        </p:txBody>
      </p:sp>
      <p:sp>
        <p:nvSpPr>
          <p:cNvPr id="3" name="Content Placeholder 2">
            <a:extLst>
              <a:ext uri="{FF2B5EF4-FFF2-40B4-BE49-F238E27FC236}">
                <a16:creationId xmlns:a16="http://schemas.microsoft.com/office/drawing/2014/main" id="{1E5D7B31-4F9C-444B-D673-49E542DA827C}"/>
              </a:ext>
            </a:extLst>
          </p:cNvPr>
          <p:cNvSpPr>
            <a:spLocks noGrp="1"/>
          </p:cNvSpPr>
          <p:nvPr>
            <p:ph sz="half" idx="1"/>
          </p:nvPr>
        </p:nvSpPr>
        <p:spPr/>
        <p:txBody>
          <a:bodyPr>
            <a:normAutofit fontScale="92500"/>
          </a:bodyPr>
          <a:lstStyle/>
          <a:p>
            <a:r>
              <a:rPr lang="en-US" dirty="0"/>
              <a:t>I kept the architecture and technology choices for both FE and BE as initially proposed</a:t>
            </a:r>
          </a:p>
          <a:p>
            <a:r>
              <a:rPr lang="en-US" dirty="0"/>
              <a:t>However, I limited the functionality – did not implement the accountant listing inventory in one particular warehouse</a:t>
            </a:r>
          </a:p>
          <a:p>
            <a:r>
              <a:rPr lang="en-US" dirty="0"/>
              <a:t>I added the option to initialize the Company with 2 empty warehouses, and empty </a:t>
            </a:r>
            <a:r>
              <a:rPr lang="en-US"/>
              <a:t>item catalogue</a:t>
            </a:r>
            <a:endParaRPr lang="en-US" dirty="0"/>
          </a:p>
        </p:txBody>
      </p:sp>
      <p:sp>
        <p:nvSpPr>
          <p:cNvPr id="4" name="Content Placeholder 3">
            <a:extLst>
              <a:ext uri="{FF2B5EF4-FFF2-40B4-BE49-F238E27FC236}">
                <a16:creationId xmlns:a16="http://schemas.microsoft.com/office/drawing/2014/main" id="{2F333799-3F17-7AC0-EEF4-79BEE098FD99}"/>
              </a:ext>
            </a:extLst>
          </p:cNvPr>
          <p:cNvSpPr>
            <a:spLocks noGrp="1"/>
          </p:cNvSpPr>
          <p:nvPr>
            <p:ph sz="half" idx="2"/>
          </p:nvPr>
        </p:nvSpPr>
        <p:spPr/>
        <p:txBody>
          <a:bodyPr>
            <a:normAutofit fontScale="92500"/>
          </a:bodyPr>
          <a:lstStyle/>
          <a:p>
            <a:r>
              <a:rPr lang="en-US" dirty="0"/>
              <a:t>Screencast from the app:</a:t>
            </a:r>
          </a:p>
          <a:p>
            <a:endParaRPr lang="en-US" dirty="0"/>
          </a:p>
        </p:txBody>
      </p:sp>
      <p:pic>
        <p:nvPicPr>
          <p:cNvPr id="5" name="Screen Recording 2024-11-15 131154">
            <a:hlinkClick r:id="" action="ppaction://media"/>
            <a:extLst>
              <a:ext uri="{FF2B5EF4-FFF2-40B4-BE49-F238E27FC236}">
                <a16:creationId xmlns:a16="http://schemas.microsoft.com/office/drawing/2014/main" id="{3BA2E1D9-A1B3-96B2-EDB8-7DB6CDA0314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72200" y="2426941"/>
            <a:ext cx="4140582" cy="2784451"/>
          </a:xfrm>
          <a:prstGeom prst="rect">
            <a:avLst/>
          </a:prstGeom>
        </p:spPr>
      </p:pic>
    </p:spTree>
    <p:extLst>
      <p:ext uri="{BB962C8B-B14F-4D97-AF65-F5344CB8AC3E}">
        <p14:creationId xmlns:p14="http://schemas.microsoft.com/office/powerpoint/2010/main" val="131534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65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4D240-3C7F-004E-452C-8464EFB96E8F}"/>
              </a:ext>
            </a:extLst>
          </p:cNvPr>
          <p:cNvSpPr>
            <a:spLocks noGrp="1"/>
          </p:cNvSpPr>
          <p:nvPr>
            <p:ph type="title"/>
          </p:nvPr>
        </p:nvSpPr>
        <p:spPr/>
        <p:txBody>
          <a:bodyPr/>
          <a:lstStyle/>
          <a:p>
            <a:r>
              <a:rPr lang="en-US" dirty="0"/>
              <a:t>Purpose of the Web App</a:t>
            </a:r>
          </a:p>
        </p:txBody>
      </p:sp>
      <p:sp>
        <p:nvSpPr>
          <p:cNvPr id="3" name="Content Placeholder 2">
            <a:extLst>
              <a:ext uri="{FF2B5EF4-FFF2-40B4-BE49-F238E27FC236}">
                <a16:creationId xmlns:a16="http://schemas.microsoft.com/office/drawing/2014/main" id="{D66F50F8-8049-9264-CBCE-10A31898C1FB}"/>
              </a:ext>
            </a:extLst>
          </p:cNvPr>
          <p:cNvSpPr>
            <a:spLocks noGrp="1"/>
          </p:cNvSpPr>
          <p:nvPr>
            <p:ph idx="1"/>
          </p:nvPr>
        </p:nvSpPr>
        <p:spPr>
          <a:xfrm>
            <a:off x="838200" y="1450665"/>
            <a:ext cx="10515600" cy="4726298"/>
          </a:xfrm>
        </p:spPr>
        <p:txBody>
          <a:bodyPr>
            <a:normAutofit/>
          </a:bodyPr>
          <a:lstStyle/>
          <a:p>
            <a:pPr algn="l"/>
            <a:endParaRPr lang="en-US" sz="1800" b="0" i="0" u="none" strike="noStrike" baseline="0" dirty="0">
              <a:solidFill>
                <a:srgbClr val="000000"/>
              </a:solidFill>
              <a:latin typeface="Arial" panose="020B0604020202020204" pitchFamily="34" charset="0"/>
            </a:endParaRPr>
          </a:p>
          <a:p>
            <a:pPr marL="0" indent="0">
              <a:buNone/>
            </a:pPr>
            <a:r>
              <a:rPr lang="en-US" sz="1800" b="0" i="0" u="none" strike="noStrike" baseline="0" dirty="0">
                <a:solidFill>
                  <a:srgbClr val="000000"/>
                </a:solidFill>
                <a:latin typeface="Arial" panose="020B0604020202020204" pitchFamily="34" charset="0"/>
              </a:rPr>
              <a:t>Application: </a:t>
            </a:r>
            <a:r>
              <a:rPr lang="en-US" sz="1800" b="1" i="0" u="none" strike="noStrike" baseline="0" dirty="0">
                <a:solidFill>
                  <a:srgbClr val="000000"/>
                </a:solidFill>
                <a:latin typeface="Arial" panose="020B0604020202020204" pitchFamily="34" charset="0"/>
              </a:rPr>
              <a:t>Simple Warehouse System (SWS) for a chain of bookstores </a:t>
            </a:r>
            <a:endParaRPr lang="en-US" sz="1800" b="0" i="0" u="none" strike="noStrike" baseline="0" dirty="0">
              <a:solidFill>
                <a:srgbClr val="000000"/>
              </a:solidFill>
              <a:latin typeface="Arial" panose="020B0604020202020204" pitchFamily="34" charset="0"/>
            </a:endParaRPr>
          </a:p>
          <a:p>
            <a:pPr marL="0" indent="0">
              <a:buNone/>
            </a:pPr>
            <a:r>
              <a:rPr lang="en-US" sz="1800" b="0" i="0" u="none" strike="noStrike" baseline="0" dirty="0">
                <a:solidFill>
                  <a:srgbClr val="000000"/>
                </a:solidFill>
                <a:latin typeface="Arial" panose="020B0604020202020204" pitchFamily="34" charset="0"/>
              </a:rPr>
              <a:t>The purpose of SWS is to keep track of company’s item stocks in different warehouses (WH) across the country. SWS is hosted on a mainframe in the company HQ, and every WH of the company has access to it via web app. The main actors and the operations they can execute in the system are: </a:t>
            </a:r>
          </a:p>
          <a:p>
            <a:r>
              <a:rPr lang="en-US" sz="1800" b="1" i="0" u="none" strike="noStrike" baseline="0" dirty="0">
                <a:solidFill>
                  <a:srgbClr val="000000"/>
                </a:solidFill>
                <a:latin typeface="Arial" panose="020B0604020202020204" pitchFamily="34" charset="0"/>
              </a:rPr>
              <a:t>WH manager(s)</a:t>
            </a:r>
            <a:r>
              <a:rPr lang="en-US" sz="1800" b="0" i="0" u="none" strike="noStrike" baseline="0" dirty="0">
                <a:solidFill>
                  <a:srgbClr val="000000"/>
                </a:solidFill>
                <a:latin typeface="Arial" panose="020B0604020202020204" pitchFamily="34" charset="0"/>
              </a:rPr>
              <a:t>: </a:t>
            </a:r>
          </a:p>
          <a:p>
            <a:r>
              <a:rPr lang="en-US" sz="1800" b="0" i="0" u="none" strike="noStrike" baseline="0" dirty="0">
                <a:solidFill>
                  <a:srgbClr val="000000"/>
                </a:solidFill>
                <a:latin typeface="Arial" panose="020B0604020202020204" pitchFamily="34" charset="0"/>
              </a:rPr>
              <a:t>Can display list of items and quantities which are currently in the WH; </a:t>
            </a:r>
          </a:p>
          <a:p>
            <a:r>
              <a:rPr lang="en-US" sz="1800" b="0" i="0" u="none" strike="noStrike" baseline="0" dirty="0">
                <a:solidFill>
                  <a:srgbClr val="000000"/>
                </a:solidFill>
                <a:latin typeface="Arial" panose="020B0604020202020204" pitchFamily="34" charset="0"/>
              </a:rPr>
              <a:t>Can create ‘Delivery Receipt’ which increments the inventory of the WH with the quantities of received items; </a:t>
            </a:r>
          </a:p>
          <a:p>
            <a:r>
              <a:rPr lang="en-US" sz="1800" b="0" i="0" u="none" strike="noStrike" baseline="0" dirty="0">
                <a:solidFill>
                  <a:srgbClr val="000000"/>
                </a:solidFill>
                <a:latin typeface="Arial" panose="020B0604020202020204" pitchFamily="34" charset="0"/>
              </a:rPr>
              <a:t>Can create ‘Shipment Order’ which decrements the inventory of the WH with the quantities of shipped out items; </a:t>
            </a:r>
          </a:p>
          <a:p>
            <a:r>
              <a:rPr lang="en-US" sz="1800" b="1" i="0" u="none" strike="noStrike" baseline="0" dirty="0">
                <a:solidFill>
                  <a:srgbClr val="000000"/>
                </a:solidFill>
                <a:latin typeface="Arial" panose="020B0604020202020204" pitchFamily="34" charset="0"/>
              </a:rPr>
              <a:t>HQ accountant(s)</a:t>
            </a:r>
            <a:r>
              <a:rPr lang="en-US" sz="1800" b="0" i="0" u="none" strike="noStrike" baseline="0" dirty="0">
                <a:solidFill>
                  <a:srgbClr val="000000"/>
                </a:solidFill>
                <a:latin typeface="Arial" panose="020B0604020202020204" pitchFamily="34" charset="0"/>
              </a:rPr>
              <a:t>: </a:t>
            </a:r>
          </a:p>
          <a:p>
            <a:r>
              <a:rPr lang="en-US" sz="1800" b="0" i="0" u="none" strike="noStrike" baseline="0" dirty="0">
                <a:solidFill>
                  <a:srgbClr val="000000"/>
                </a:solidFill>
                <a:latin typeface="Arial" panose="020B0604020202020204" pitchFamily="34" charset="0"/>
              </a:rPr>
              <a:t>Can create new Item Card; </a:t>
            </a:r>
          </a:p>
          <a:p>
            <a:r>
              <a:rPr lang="en-US" sz="1800" b="0" i="0" u="none" strike="noStrike" baseline="0" dirty="0">
                <a:solidFill>
                  <a:srgbClr val="000000"/>
                </a:solidFill>
                <a:latin typeface="Arial" panose="020B0604020202020204" pitchFamily="34" charset="0"/>
              </a:rPr>
              <a:t>Can list total current inventory (all WHs) to aid procurement with orders to suppliers; </a:t>
            </a:r>
          </a:p>
          <a:p>
            <a:endParaRPr lang="en-US" sz="1800" b="0" i="0" u="none" strike="noStrike" baseline="0" dirty="0">
              <a:solidFill>
                <a:srgbClr val="000000"/>
              </a:solidFill>
              <a:latin typeface="Arial" panose="020B0604020202020204" pitchFamily="34" charset="0"/>
            </a:endParaRPr>
          </a:p>
          <a:p>
            <a:endParaRPr lang="en-US" dirty="0"/>
          </a:p>
        </p:txBody>
      </p:sp>
    </p:spTree>
    <p:extLst>
      <p:ext uri="{BB962C8B-B14F-4D97-AF65-F5344CB8AC3E}">
        <p14:creationId xmlns:p14="http://schemas.microsoft.com/office/powerpoint/2010/main" val="2198520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9620D-D9A4-2EB1-5624-36D6B1AA197E}"/>
              </a:ext>
            </a:extLst>
          </p:cNvPr>
          <p:cNvSpPr>
            <a:spLocks noGrp="1"/>
          </p:cNvSpPr>
          <p:nvPr>
            <p:ph type="title"/>
          </p:nvPr>
        </p:nvSpPr>
        <p:spPr/>
        <p:txBody>
          <a:bodyPr/>
          <a:lstStyle/>
          <a:p>
            <a:r>
              <a:rPr lang="en-US" dirty="0"/>
              <a:t>Architecture Diagram (using C4 model)</a:t>
            </a:r>
          </a:p>
        </p:txBody>
      </p:sp>
      <p:pic>
        <p:nvPicPr>
          <p:cNvPr id="1026" name="Picture 2">
            <a:extLst>
              <a:ext uri="{FF2B5EF4-FFF2-40B4-BE49-F238E27FC236}">
                <a16:creationId xmlns:a16="http://schemas.microsoft.com/office/drawing/2014/main" id="{00259A17-137A-F0D7-739F-5F96E3F62B0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66214" y="1825625"/>
            <a:ext cx="9259571"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2057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DDCFF-0A5A-37E9-5D8E-084551869612}"/>
              </a:ext>
            </a:extLst>
          </p:cNvPr>
          <p:cNvSpPr>
            <a:spLocks noGrp="1"/>
          </p:cNvSpPr>
          <p:nvPr>
            <p:ph type="title"/>
          </p:nvPr>
        </p:nvSpPr>
        <p:spPr/>
        <p:txBody>
          <a:bodyPr/>
          <a:lstStyle/>
          <a:p>
            <a:r>
              <a:rPr lang="en-US" dirty="0"/>
              <a:t>Architecture Diagram (using C4 model)</a:t>
            </a:r>
          </a:p>
        </p:txBody>
      </p:sp>
      <p:pic>
        <p:nvPicPr>
          <p:cNvPr id="5" name="Content Placeholder 4">
            <a:extLst>
              <a:ext uri="{FF2B5EF4-FFF2-40B4-BE49-F238E27FC236}">
                <a16:creationId xmlns:a16="http://schemas.microsoft.com/office/drawing/2014/main" id="{6A8FCAA2-ED24-BD8F-3C79-F5157DBE8BC1}"/>
              </a:ext>
            </a:extLst>
          </p:cNvPr>
          <p:cNvPicPr>
            <a:picLocks noGrp="1" noChangeAspect="1"/>
          </p:cNvPicPr>
          <p:nvPr>
            <p:ph idx="1"/>
          </p:nvPr>
        </p:nvPicPr>
        <p:blipFill>
          <a:blip r:embed="rId2"/>
          <a:stretch>
            <a:fillRect/>
          </a:stretch>
        </p:blipFill>
        <p:spPr>
          <a:xfrm>
            <a:off x="1189408" y="1581293"/>
            <a:ext cx="8710863" cy="4595670"/>
          </a:xfrm>
        </p:spPr>
      </p:pic>
    </p:spTree>
    <p:extLst>
      <p:ext uri="{BB962C8B-B14F-4D97-AF65-F5344CB8AC3E}">
        <p14:creationId xmlns:p14="http://schemas.microsoft.com/office/powerpoint/2010/main" val="3080194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0D507-B971-B6AA-47FC-B7B4549A12FE}"/>
              </a:ext>
            </a:extLst>
          </p:cNvPr>
          <p:cNvSpPr>
            <a:spLocks noGrp="1"/>
          </p:cNvSpPr>
          <p:nvPr>
            <p:ph type="title"/>
          </p:nvPr>
        </p:nvSpPr>
        <p:spPr/>
        <p:txBody>
          <a:bodyPr/>
          <a:lstStyle/>
          <a:p>
            <a:r>
              <a:rPr lang="en-US" dirty="0"/>
              <a:t>Overview of technology choices</a:t>
            </a:r>
          </a:p>
        </p:txBody>
      </p:sp>
      <p:sp>
        <p:nvSpPr>
          <p:cNvPr id="3" name="Content Placeholder 2">
            <a:extLst>
              <a:ext uri="{FF2B5EF4-FFF2-40B4-BE49-F238E27FC236}">
                <a16:creationId xmlns:a16="http://schemas.microsoft.com/office/drawing/2014/main" id="{08234C90-E693-4484-9834-0C51312BC13F}"/>
              </a:ext>
            </a:extLst>
          </p:cNvPr>
          <p:cNvSpPr>
            <a:spLocks noGrp="1"/>
          </p:cNvSpPr>
          <p:nvPr>
            <p:ph idx="1"/>
          </p:nvPr>
        </p:nvSpPr>
        <p:spPr/>
        <p:txBody>
          <a:bodyPr/>
          <a:lstStyle/>
          <a:p>
            <a:r>
              <a:rPr lang="en-US" dirty="0"/>
              <a:t>Front-end:</a:t>
            </a:r>
          </a:p>
          <a:p>
            <a:pPr lvl="1"/>
            <a:r>
              <a:rPr lang="en-US" dirty="0"/>
              <a:t>HTML </a:t>
            </a:r>
          </a:p>
          <a:p>
            <a:pPr lvl="1"/>
            <a:r>
              <a:rPr lang="en-US" dirty="0"/>
              <a:t>CSS</a:t>
            </a:r>
          </a:p>
          <a:p>
            <a:pPr lvl="1"/>
            <a:r>
              <a:rPr lang="en-US" dirty="0"/>
              <a:t>Bootstrap 5</a:t>
            </a:r>
          </a:p>
          <a:p>
            <a:pPr lvl="1"/>
            <a:r>
              <a:rPr lang="en-US" dirty="0"/>
              <a:t>JavaScript</a:t>
            </a:r>
          </a:p>
          <a:p>
            <a:pPr lvl="1"/>
            <a:endParaRPr lang="en-US" dirty="0"/>
          </a:p>
          <a:p>
            <a:r>
              <a:rPr lang="en-US" dirty="0"/>
              <a:t>Back-end:</a:t>
            </a:r>
          </a:p>
          <a:p>
            <a:pPr lvl="1"/>
            <a:r>
              <a:rPr lang="en-US" dirty="0"/>
              <a:t>Node.js</a:t>
            </a:r>
          </a:p>
        </p:txBody>
      </p:sp>
    </p:spTree>
    <p:extLst>
      <p:ext uri="{BB962C8B-B14F-4D97-AF65-F5344CB8AC3E}">
        <p14:creationId xmlns:p14="http://schemas.microsoft.com/office/powerpoint/2010/main" val="3158386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65A8D-25FD-3908-D124-6E6E66C63A94}"/>
              </a:ext>
            </a:extLst>
          </p:cNvPr>
          <p:cNvSpPr>
            <a:spLocks noGrp="1"/>
          </p:cNvSpPr>
          <p:nvPr>
            <p:ph type="title"/>
          </p:nvPr>
        </p:nvSpPr>
        <p:spPr/>
        <p:txBody>
          <a:bodyPr/>
          <a:lstStyle/>
          <a:p>
            <a:r>
              <a:rPr lang="en-US" dirty="0"/>
              <a:t>WH manager tab functionalities</a:t>
            </a:r>
          </a:p>
        </p:txBody>
      </p:sp>
      <p:pic>
        <p:nvPicPr>
          <p:cNvPr id="4" name="Content Placeholder 3">
            <a:extLst>
              <a:ext uri="{FF2B5EF4-FFF2-40B4-BE49-F238E27FC236}">
                <a16:creationId xmlns:a16="http://schemas.microsoft.com/office/drawing/2014/main" id="{2A391A98-3C33-8774-8D47-592ECB7491E4}"/>
              </a:ext>
            </a:extLst>
          </p:cNvPr>
          <p:cNvPicPr>
            <a:picLocks noGrp="1" noChangeAspect="1"/>
          </p:cNvPicPr>
          <p:nvPr>
            <p:ph idx="1"/>
          </p:nvPr>
        </p:nvPicPr>
        <p:blipFill>
          <a:blip r:embed="rId2"/>
          <a:stretch>
            <a:fillRect/>
          </a:stretch>
        </p:blipFill>
        <p:spPr>
          <a:xfrm>
            <a:off x="1593558" y="1815448"/>
            <a:ext cx="8823838" cy="4351338"/>
          </a:xfrm>
          <a:prstGeom prst="rect">
            <a:avLst/>
          </a:prstGeom>
        </p:spPr>
      </p:pic>
      <p:sp>
        <p:nvSpPr>
          <p:cNvPr id="5" name="TextBox 4">
            <a:extLst>
              <a:ext uri="{FF2B5EF4-FFF2-40B4-BE49-F238E27FC236}">
                <a16:creationId xmlns:a16="http://schemas.microsoft.com/office/drawing/2014/main" id="{339811D9-BCD1-C870-8537-131BA2BF5EDF}"/>
              </a:ext>
            </a:extLst>
          </p:cNvPr>
          <p:cNvSpPr txBox="1"/>
          <p:nvPr/>
        </p:nvSpPr>
        <p:spPr>
          <a:xfrm>
            <a:off x="2021305" y="2481943"/>
            <a:ext cx="1127531" cy="553998"/>
          </a:xfrm>
          <a:prstGeom prst="rect">
            <a:avLst/>
          </a:prstGeom>
          <a:noFill/>
        </p:spPr>
        <p:txBody>
          <a:bodyPr wrap="square" rtlCol="0">
            <a:spAutoFit/>
          </a:bodyPr>
          <a:lstStyle/>
          <a:p>
            <a:r>
              <a:rPr lang="en-US" sz="1000" dirty="0">
                <a:solidFill>
                  <a:srgbClr val="FF0000"/>
                </a:solidFill>
              </a:rPr>
              <a:t>WH manager lands on his/her tab after login</a:t>
            </a:r>
          </a:p>
        </p:txBody>
      </p:sp>
      <p:sp>
        <p:nvSpPr>
          <p:cNvPr id="7" name="Arrow: Up 6">
            <a:extLst>
              <a:ext uri="{FF2B5EF4-FFF2-40B4-BE49-F238E27FC236}">
                <a16:creationId xmlns:a16="http://schemas.microsoft.com/office/drawing/2014/main" id="{4E96E23B-62CB-8B99-8EA0-7BDD83D2697C}"/>
              </a:ext>
            </a:extLst>
          </p:cNvPr>
          <p:cNvSpPr/>
          <p:nvPr/>
        </p:nvSpPr>
        <p:spPr>
          <a:xfrm>
            <a:off x="2454442" y="2275687"/>
            <a:ext cx="199381" cy="206256"/>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1DF265E3-A2B8-211A-E40A-56AD18A094BE}"/>
              </a:ext>
            </a:extLst>
          </p:cNvPr>
          <p:cNvSpPr txBox="1"/>
          <p:nvPr/>
        </p:nvSpPr>
        <p:spPr>
          <a:xfrm>
            <a:off x="4097613" y="4709504"/>
            <a:ext cx="1540042" cy="400110"/>
          </a:xfrm>
          <a:prstGeom prst="rect">
            <a:avLst/>
          </a:prstGeom>
          <a:noFill/>
        </p:spPr>
        <p:txBody>
          <a:bodyPr wrap="square" rtlCol="0">
            <a:spAutoFit/>
          </a:bodyPr>
          <a:lstStyle/>
          <a:p>
            <a:r>
              <a:rPr lang="en-US" sz="1000" dirty="0">
                <a:solidFill>
                  <a:srgbClr val="FF0000"/>
                </a:solidFill>
              </a:rPr>
              <a:t>The current inventory list is displayed On click</a:t>
            </a:r>
          </a:p>
        </p:txBody>
      </p:sp>
      <p:sp>
        <p:nvSpPr>
          <p:cNvPr id="9" name="Arrow: Left 8">
            <a:extLst>
              <a:ext uri="{FF2B5EF4-FFF2-40B4-BE49-F238E27FC236}">
                <a16:creationId xmlns:a16="http://schemas.microsoft.com/office/drawing/2014/main" id="{E6CB7EB7-8B5C-FF7A-B6E9-78C70F19B137}"/>
              </a:ext>
            </a:extLst>
          </p:cNvPr>
          <p:cNvSpPr/>
          <p:nvPr/>
        </p:nvSpPr>
        <p:spPr>
          <a:xfrm>
            <a:off x="3499471" y="4833257"/>
            <a:ext cx="391885" cy="185630"/>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F06EC2C-85B9-889C-BD2B-351049B97158}"/>
              </a:ext>
            </a:extLst>
          </p:cNvPr>
          <p:cNvSpPr txBox="1"/>
          <p:nvPr/>
        </p:nvSpPr>
        <p:spPr>
          <a:xfrm>
            <a:off x="5218268" y="5513901"/>
            <a:ext cx="2344439" cy="400110"/>
          </a:xfrm>
          <a:prstGeom prst="rect">
            <a:avLst/>
          </a:prstGeom>
          <a:noFill/>
        </p:spPr>
        <p:txBody>
          <a:bodyPr wrap="square" rtlCol="0">
            <a:spAutoFit/>
          </a:bodyPr>
          <a:lstStyle/>
          <a:p>
            <a:r>
              <a:rPr lang="en-US" sz="1000" dirty="0">
                <a:solidFill>
                  <a:srgbClr val="FF0000"/>
                </a:solidFill>
              </a:rPr>
              <a:t>A modal for registering Delivery Receipt or Shipment Order is opened on click</a:t>
            </a:r>
          </a:p>
        </p:txBody>
      </p:sp>
      <p:sp>
        <p:nvSpPr>
          <p:cNvPr id="11" name="Arrow: Left 10">
            <a:extLst>
              <a:ext uri="{FF2B5EF4-FFF2-40B4-BE49-F238E27FC236}">
                <a16:creationId xmlns:a16="http://schemas.microsoft.com/office/drawing/2014/main" id="{6AA1868D-1B28-C920-B2D1-D3F316ECEF46}"/>
              </a:ext>
            </a:extLst>
          </p:cNvPr>
          <p:cNvSpPr/>
          <p:nvPr/>
        </p:nvSpPr>
        <p:spPr>
          <a:xfrm>
            <a:off x="4565125" y="5637654"/>
            <a:ext cx="508764" cy="185630"/>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FFFC0963-8159-854F-6BEC-4FA413FED7A1}"/>
              </a:ext>
            </a:extLst>
          </p:cNvPr>
          <p:cNvSpPr txBox="1"/>
          <p:nvPr/>
        </p:nvSpPr>
        <p:spPr>
          <a:xfrm>
            <a:off x="3148836" y="2481943"/>
            <a:ext cx="1416290" cy="553998"/>
          </a:xfrm>
          <a:prstGeom prst="rect">
            <a:avLst/>
          </a:prstGeom>
          <a:noFill/>
        </p:spPr>
        <p:txBody>
          <a:bodyPr wrap="square" rtlCol="0">
            <a:spAutoFit/>
          </a:bodyPr>
          <a:lstStyle/>
          <a:p>
            <a:r>
              <a:rPr lang="en-US" sz="1000" dirty="0">
                <a:solidFill>
                  <a:srgbClr val="FF0000"/>
                </a:solidFill>
              </a:rPr>
              <a:t>WH manager 2 has the same functionalities but is linked to WH2</a:t>
            </a:r>
          </a:p>
        </p:txBody>
      </p:sp>
      <p:sp>
        <p:nvSpPr>
          <p:cNvPr id="13" name="Arrow: Up 12">
            <a:extLst>
              <a:ext uri="{FF2B5EF4-FFF2-40B4-BE49-F238E27FC236}">
                <a16:creationId xmlns:a16="http://schemas.microsoft.com/office/drawing/2014/main" id="{531B47B6-7873-E8B4-F65C-F0767E8AE134}"/>
              </a:ext>
            </a:extLst>
          </p:cNvPr>
          <p:cNvSpPr/>
          <p:nvPr/>
        </p:nvSpPr>
        <p:spPr>
          <a:xfrm>
            <a:off x="3554472" y="2275687"/>
            <a:ext cx="199381" cy="206256"/>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332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3EF2D-6AF3-2D0C-127F-F300D2BD350A}"/>
              </a:ext>
            </a:extLst>
          </p:cNvPr>
          <p:cNvSpPr>
            <a:spLocks noGrp="1"/>
          </p:cNvSpPr>
          <p:nvPr>
            <p:ph type="title"/>
          </p:nvPr>
        </p:nvSpPr>
        <p:spPr/>
        <p:txBody>
          <a:bodyPr/>
          <a:lstStyle/>
          <a:p>
            <a:r>
              <a:rPr lang="en-US" dirty="0"/>
              <a:t>WH manager tab functionalities (</a:t>
            </a:r>
            <a:r>
              <a:rPr lang="en-US" dirty="0" err="1"/>
              <a:t>con’d</a:t>
            </a:r>
            <a:r>
              <a:rPr lang="en-US" dirty="0"/>
              <a:t>)</a:t>
            </a:r>
          </a:p>
        </p:txBody>
      </p:sp>
      <p:pic>
        <p:nvPicPr>
          <p:cNvPr id="5" name="Content Placeholder 4">
            <a:extLst>
              <a:ext uri="{FF2B5EF4-FFF2-40B4-BE49-F238E27FC236}">
                <a16:creationId xmlns:a16="http://schemas.microsoft.com/office/drawing/2014/main" id="{893FC7F4-A0D7-05E7-D217-C9D034CA51DF}"/>
              </a:ext>
            </a:extLst>
          </p:cNvPr>
          <p:cNvPicPr>
            <a:picLocks noGrp="1" noChangeAspect="1"/>
          </p:cNvPicPr>
          <p:nvPr>
            <p:ph idx="1"/>
          </p:nvPr>
        </p:nvPicPr>
        <p:blipFill>
          <a:blip r:embed="rId2"/>
          <a:stretch>
            <a:fillRect/>
          </a:stretch>
        </p:blipFill>
        <p:spPr>
          <a:xfrm>
            <a:off x="590693" y="1352385"/>
            <a:ext cx="10515600" cy="2451489"/>
          </a:xfrm>
        </p:spPr>
      </p:pic>
      <p:sp>
        <p:nvSpPr>
          <p:cNvPr id="8" name="TextBox 7">
            <a:extLst>
              <a:ext uri="{FF2B5EF4-FFF2-40B4-BE49-F238E27FC236}">
                <a16:creationId xmlns:a16="http://schemas.microsoft.com/office/drawing/2014/main" id="{FEE3CD9B-FF2F-E062-5C2B-CF4D45E947AB}"/>
              </a:ext>
            </a:extLst>
          </p:cNvPr>
          <p:cNvSpPr txBox="1"/>
          <p:nvPr/>
        </p:nvSpPr>
        <p:spPr>
          <a:xfrm>
            <a:off x="2695074" y="4406995"/>
            <a:ext cx="3918857" cy="400110"/>
          </a:xfrm>
          <a:prstGeom prst="rect">
            <a:avLst/>
          </a:prstGeom>
          <a:noFill/>
        </p:spPr>
        <p:txBody>
          <a:bodyPr wrap="square" rtlCol="0">
            <a:spAutoFit/>
          </a:bodyPr>
          <a:lstStyle/>
          <a:p>
            <a:r>
              <a:rPr lang="en-US" sz="1000" dirty="0">
                <a:solidFill>
                  <a:srgbClr val="FF0000"/>
                </a:solidFill>
              </a:rPr>
              <a:t>The listing provides the common attributes of the items and their quantity in the warehouse</a:t>
            </a:r>
          </a:p>
        </p:txBody>
      </p:sp>
      <p:sp>
        <p:nvSpPr>
          <p:cNvPr id="9" name="Arrow: Up 8">
            <a:extLst>
              <a:ext uri="{FF2B5EF4-FFF2-40B4-BE49-F238E27FC236}">
                <a16:creationId xmlns:a16="http://schemas.microsoft.com/office/drawing/2014/main" id="{95705F88-B2DB-6C68-5A5F-404A3D7285D8}"/>
              </a:ext>
            </a:extLst>
          </p:cNvPr>
          <p:cNvSpPr/>
          <p:nvPr/>
        </p:nvSpPr>
        <p:spPr>
          <a:xfrm>
            <a:off x="3905107" y="3946358"/>
            <a:ext cx="336884" cy="336884"/>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9551895-7777-1A6A-579D-90284039C75A}"/>
              </a:ext>
            </a:extLst>
          </p:cNvPr>
          <p:cNvSpPr txBox="1"/>
          <p:nvPr/>
        </p:nvSpPr>
        <p:spPr>
          <a:xfrm>
            <a:off x="3045708" y="2028180"/>
            <a:ext cx="2007555" cy="400110"/>
          </a:xfrm>
          <a:prstGeom prst="rect">
            <a:avLst/>
          </a:prstGeom>
          <a:noFill/>
        </p:spPr>
        <p:txBody>
          <a:bodyPr wrap="square" rtlCol="0">
            <a:spAutoFit/>
          </a:bodyPr>
          <a:lstStyle/>
          <a:p>
            <a:r>
              <a:rPr lang="en-US" sz="1000" dirty="0">
                <a:solidFill>
                  <a:srgbClr val="FF0000"/>
                </a:solidFill>
              </a:rPr>
              <a:t>Second click on the button hides the listing</a:t>
            </a:r>
          </a:p>
        </p:txBody>
      </p:sp>
      <p:sp>
        <p:nvSpPr>
          <p:cNvPr id="11" name="Arrow: Left 10">
            <a:extLst>
              <a:ext uri="{FF2B5EF4-FFF2-40B4-BE49-F238E27FC236}">
                <a16:creationId xmlns:a16="http://schemas.microsoft.com/office/drawing/2014/main" id="{41E6C3C0-8A8C-0BBD-4084-C18ECC50C04B}"/>
              </a:ext>
            </a:extLst>
          </p:cNvPr>
          <p:cNvSpPr/>
          <p:nvPr/>
        </p:nvSpPr>
        <p:spPr>
          <a:xfrm>
            <a:off x="2516319" y="2186310"/>
            <a:ext cx="385010" cy="165004"/>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03991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C2EBD-F79C-D9FB-A7FF-F1CEFDFC5DD0}"/>
              </a:ext>
            </a:extLst>
          </p:cNvPr>
          <p:cNvSpPr>
            <a:spLocks noGrp="1"/>
          </p:cNvSpPr>
          <p:nvPr>
            <p:ph type="title"/>
          </p:nvPr>
        </p:nvSpPr>
        <p:spPr/>
        <p:txBody>
          <a:bodyPr/>
          <a:lstStyle/>
          <a:p>
            <a:r>
              <a:rPr lang="en-US" dirty="0"/>
              <a:t>WH manager tab functionalities (</a:t>
            </a:r>
            <a:r>
              <a:rPr lang="en-US" dirty="0" err="1"/>
              <a:t>con’d</a:t>
            </a:r>
            <a:r>
              <a:rPr lang="en-US" dirty="0"/>
              <a:t>)</a:t>
            </a:r>
          </a:p>
        </p:txBody>
      </p:sp>
      <p:pic>
        <p:nvPicPr>
          <p:cNvPr id="5" name="Content Placeholder 4">
            <a:extLst>
              <a:ext uri="{FF2B5EF4-FFF2-40B4-BE49-F238E27FC236}">
                <a16:creationId xmlns:a16="http://schemas.microsoft.com/office/drawing/2014/main" id="{75E8E51B-2E45-9B46-511B-A951ED18DD5C}"/>
              </a:ext>
            </a:extLst>
          </p:cNvPr>
          <p:cNvPicPr>
            <a:picLocks noGrp="1" noChangeAspect="1"/>
          </p:cNvPicPr>
          <p:nvPr>
            <p:ph idx="1"/>
          </p:nvPr>
        </p:nvPicPr>
        <p:blipFill>
          <a:blip r:embed="rId2"/>
          <a:stretch>
            <a:fillRect/>
          </a:stretch>
        </p:blipFill>
        <p:spPr>
          <a:xfrm>
            <a:off x="4017749" y="1825625"/>
            <a:ext cx="4156501" cy="4351338"/>
          </a:xfrm>
        </p:spPr>
      </p:pic>
      <p:sp>
        <p:nvSpPr>
          <p:cNvPr id="6" name="TextBox 5">
            <a:extLst>
              <a:ext uri="{FF2B5EF4-FFF2-40B4-BE49-F238E27FC236}">
                <a16:creationId xmlns:a16="http://schemas.microsoft.com/office/drawing/2014/main" id="{926586A1-F872-0C5F-CCB3-B0A1F22E7005}"/>
              </a:ext>
            </a:extLst>
          </p:cNvPr>
          <p:cNvSpPr txBox="1"/>
          <p:nvPr/>
        </p:nvSpPr>
        <p:spPr>
          <a:xfrm>
            <a:off x="8710863" y="3007764"/>
            <a:ext cx="1430039" cy="861774"/>
          </a:xfrm>
          <a:prstGeom prst="rect">
            <a:avLst/>
          </a:prstGeom>
          <a:noFill/>
        </p:spPr>
        <p:txBody>
          <a:bodyPr wrap="square" rtlCol="0">
            <a:spAutoFit/>
          </a:bodyPr>
          <a:lstStyle/>
          <a:p>
            <a:r>
              <a:rPr lang="en-US" sz="1000" dirty="0">
                <a:solidFill>
                  <a:srgbClr val="FF0000"/>
                </a:solidFill>
              </a:rPr>
              <a:t>User enters item ref and quantity and clicks button Add to add the item to the temp list below</a:t>
            </a:r>
          </a:p>
        </p:txBody>
      </p:sp>
      <p:sp>
        <p:nvSpPr>
          <p:cNvPr id="7" name="Arrow: Left 6">
            <a:extLst>
              <a:ext uri="{FF2B5EF4-FFF2-40B4-BE49-F238E27FC236}">
                <a16:creationId xmlns:a16="http://schemas.microsoft.com/office/drawing/2014/main" id="{B665A778-C5A4-8C85-41E0-1E237D743E2E}"/>
              </a:ext>
            </a:extLst>
          </p:cNvPr>
          <p:cNvSpPr/>
          <p:nvPr/>
        </p:nvSpPr>
        <p:spPr>
          <a:xfrm>
            <a:off x="7982093" y="3007765"/>
            <a:ext cx="508589" cy="285450"/>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7473C44-4C1A-E92E-AFE4-343B159A07C9}"/>
              </a:ext>
            </a:extLst>
          </p:cNvPr>
          <p:cNvSpPr txBox="1"/>
          <p:nvPr/>
        </p:nvSpPr>
        <p:spPr>
          <a:xfrm>
            <a:off x="1237534" y="5782033"/>
            <a:ext cx="1952553" cy="553998"/>
          </a:xfrm>
          <a:prstGeom prst="rect">
            <a:avLst/>
          </a:prstGeom>
          <a:noFill/>
        </p:spPr>
        <p:txBody>
          <a:bodyPr wrap="square" rtlCol="0">
            <a:spAutoFit/>
          </a:bodyPr>
          <a:lstStyle/>
          <a:p>
            <a:r>
              <a:rPr lang="en-US" sz="1000" dirty="0">
                <a:solidFill>
                  <a:srgbClr val="FF0000"/>
                </a:solidFill>
              </a:rPr>
              <a:t>User clicks corresponding button depending whether it is a Delivery Receipt or Shipment Order</a:t>
            </a:r>
          </a:p>
        </p:txBody>
      </p:sp>
      <p:sp>
        <p:nvSpPr>
          <p:cNvPr id="9" name="Arrow: Right 8">
            <a:extLst>
              <a:ext uri="{FF2B5EF4-FFF2-40B4-BE49-F238E27FC236}">
                <a16:creationId xmlns:a16="http://schemas.microsoft.com/office/drawing/2014/main" id="{0FA87EAE-E123-AD11-847D-E79E015E51A5}"/>
              </a:ext>
            </a:extLst>
          </p:cNvPr>
          <p:cNvSpPr/>
          <p:nvPr/>
        </p:nvSpPr>
        <p:spPr>
          <a:xfrm>
            <a:off x="3190087" y="5864534"/>
            <a:ext cx="653143" cy="23375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BF60166-4F59-47BD-04B6-95ACEDBC00A5}"/>
              </a:ext>
            </a:extLst>
          </p:cNvPr>
          <p:cNvSpPr txBox="1"/>
          <p:nvPr/>
        </p:nvSpPr>
        <p:spPr>
          <a:xfrm>
            <a:off x="1148156" y="4888259"/>
            <a:ext cx="2041931" cy="707886"/>
          </a:xfrm>
          <a:prstGeom prst="rect">
            <a:avLst/>
          </a:prstGeom>
          <a:noFill/>
        </p:spPr>
        <p:txBody>
          <a:bodyPr wrap="square" rtlCol="0">
            <a:spAutoFit/>
          </a:bodyPr>
          <a:lstStyle/>
          <a:p>
            <a:r>
              <a:rPr lang="en-US" sz="1000" dirty="0">
                <a:solidFill>
                  <a:srgbClr val="FF0000"/>
                </a:solidFill>
              </a:rPr>
              <a:t>If user makes a mistake while entering the list, he/she can click “Clear list” which clears the temp list</a:t>
            </a:r>
          </a:p>
        </p:txBody>
      </p:sp>
      <p:sp>
        <p:nvSpPr>
          <p:cNvPr id="11" name="Arrow: Right 10">
            <a:extLst>
              <a:ext uri="{FF2B5EF4-FFF2-40B4-BE49-F238E27FC236}">
                <a16:creationId xmlns:a16="http://schemas.microsoft.com/office/drawing/2014/main" id="{DCD0097D-730F-59F6-0BD5-C98C544719A9}"/>
              </a:ext>
            </a:extLst>
          </p:cNvPr>
          <p:cNvSpPr/>
          <p:nvPr/>
        </p:nvSpPr>
        <p:spPr>
          <a:xfrm>
            <a:off x="3190087" y="5177017"/>
            <a:ext cx="721895" cy="23375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5F9178EA-158F-8916-FFC1-6C99D21CF812}"/>
              </a:ext>
            </a:extLst>
          </p:cNvPr>
          <p:cNvSpPr txBox="1"/>
          <p:nvPr/>
        </p:nvSpPr>
        <p:spPr>
          <a:xfrm>
            <a:off x="8807116" y="5727032"/>
            <a:ext cx="1821925" cy="400110"/>
          </a:xfrm>
          <a:prstGeom prst="rect">
            <a:avLst/>
          </a:prstGeom>
          <a:noFill/>
        </p:spPr>
        <p:txBody>
          <a:bodyPr wrap="square" rtlCol="0">
            <a:spAutoFit/>
          </a:bodyPr>
          <a:lstStyle/>
          <a:p>
            <a:r>
              <a:rPr lang="en-US" sz="1000" dirty="0">
                <a:solidFill>
                  <a:srgbClr val="FF0000"/>
                </a:solidFill>
              </a:rPr>
              <a:t>User clicks “Close” button to close the modal</a:t>
            </a:r>
          </a:p>
        </p:txBody>
      </p:sp>
      <p:sp>
        <p:nvSpPr>
          <p:cNvPr id="13" name="Arrow: Left 12">
            <a:extLst>
              <a:ext uri="{FF2B5EF4-FFF2-40B4-BE49-F238E27FC236}">
                <a16:creationId xmlns:a16="http://schemas.microsoft.com/office/drawing/2014/main" id="{2AAE76CB-5FFC-2A87-153B-294B40C92189}"/>
              </a:ext>
            </a:extLst>
          </p:cNvPr>
          <p:cNvSpPr/>
          <p:nvPr/>
        </p:nvSpPr>
        <p:spPr>
          <a:xfrm>
            <a:off x="8339603" y="5864534"/>
            <a:ext cx="467513" cy="233757"/>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1527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FE51F-E5CC-2848-0858-63900D06532F}"/>
              </a:ext>
            </a:extLst>
          </p:cNvPr>
          <p:cNvSpPr>
            <a:spLocks noGrp="1"/>
          </p:cNvSpPr>
          <p:nvPr>
            <p:ph type="title"/>
          </p:nvPr>
        </p:nvSpPr>
        <p:spPr/>
        <p:txBody>
          <a:bodyPr/>
          <a:lstStyle/>
          <a:p>
            <a:r>
              <a:rPr lang="en-US" dirty="0"/>
              <a:t>WH manager tab functionalities (</a:t>
            </a:r>
            <a:r>
              <a:rPr lang="en-US" dirty="0" err="1"/>
              <a:t>con’d</a:t>
            </a:r>
            <a:r>
              <a:rPr lang="en-US" dirty="0"/>
              <a:t>)</a:t>
            </a:r>
          </a:p>
        </p:txBody>
      </p:sp>
      <p:pic>
        <p:nvPicPr>
          <p:cNvPr id="5" name="Content Placeholder 4">
            <a:extLst>
              <a:ext uri="{FF2B5EF4-FFF2-40B4-BE49-F238E27FC236}">
                <a16:creationId xmlns:a16="http://schemas.microsoft.com/office/drawing/2014/main" id="{EE6430AB-14DA-E516-3472-BA810F7F4326}"/>
              </a:ext>
            </a:extLst>
          </p:cNvPr>
          <p:cNvPicPr>
            <a:picLocks noGrp="1" noChangeAspect="1"/>
          </p:cNvPicPr>
          <p:nvPr>
            <p:ph idx="1"/>
          </p:nvPr>
        </p:nvPicPr>
        <p:blipFill>
          <a:blip r:embed="rId2"/>
          <a:stretch>
            <a:fillRect/>
          </a:stretch>
        </p:blipFill>
        <p:spPr>
          <a:xfrm>
            <a:off x="3174914" y="1825625"/>
            <a:ext cx="5842171" cy="4351338"/>
          </a:xfrm>
        </p:spPr>
      </p:pic>
      <p:sp>
        <p:nvSpPr>
          <p:cNvPr id="6" name="TextBox 5">
            <a:extLst>
              <a:ext uri="{FF2B5EF4-FFF2-40B4-BE49-F238E27FC236}">
                <a16:creationId xmlns:a16="http://schemas.microsoft.com/office/drawing/2014/main" id="{869866B3-DC11-6782-0B25-EA715D733EEA}"/>
              </a:ext>
            </a:extLst>
          </p:cNvPr>
          <p:cNvSpPr txBox="1"/>
          <p:nvPr/>
        </p:nvSpPr>
        <p:spPr>
          <a:xfrm>
            <a:off x="5864535" y="2351314"/>
            <a:ext cx="1787548" cy="400110"/>
          </a:xfrm>
          <a:prstGeom prst="rect">
            <a:avLst/>
          </a:prstGeom>
          <a:noFill/>
        </p:spPr>
        <p:txBody>
          <a:bodyPr wrap="square" rtlCol="0">
            <a:spAutoFit/>
          </a:bodyPr>
          <a:lstStyle/>
          <a:p>
            <a:r>
              <a:rPr lang="en-US" sz="1000" dirty="0">
                <a:solidFill>
                  <a:srgbClr val="FF0000"/>
                </a:solidFill>
              </a:rPr>
              <a:t>The Accountant has</a:t>
            </a:r>
          </a:p>
          <a:p>
            <a:r>
              <a:rPr lang="en-US" sz="1000" dirty="0">
                <a:solidFill>
                  <a:srgbClr val="FF0000"/>
                </a:solidFill>
              </a:rPr>
              <a:t> different functionalities</a:t>
            </a:r>
          </a:p>
        </p:txBody>
      </p:sp>
      <p:sp>
        <p:nvSpPr>
          <p:cNvPr id="7" name="Arrow: Up 6">
            <a:extLst>
              <a:ext uri="{FF2B5EF4-FFF2-40B4-BE49-F238E27FC236}">
                <a16:creationId xmlns:a16="http://schemas.microsoft.com/office/drawing/2014/main" id="{222207DB-9099-8E7A-D21D-0F777DBD06C0}"/>
              </a:ext>
            </a:extLst>
          </p:cNvPr>
          <p:cNvSpPr/>
          <p:nvPr/>
        </p:nvSpPr>
        <p:spPr>
          <a:xfrm>
            <a:off x="5658280" y="2351314"/>
            <a:ext cx="281882" cy="26125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CE9ACB9-884B-4303-B991-D0D64E6C661B}"/>
              </a:ext>
            </a:extLst>
          </p:cNvPr>
          <p:cNvSpPr txBox="1"/>
          <p:nvPr/>
        </p:nvSpPr>
        <p:spPr>
          <a:xfrm>
            <a:off x="1395663" y="4730129"/>
            <a:ext cx="1464415" cy="1015663"/>
          </a:xfrm>
          <a:prstGeom prst="rect">
            <a:avLst/>
          </a:prstGeom>
          <a:noFill/>
        </p:spPr>
        <p:txBody>
          <a:bodyPr wrap="square" rtlCol="0">
            <a:spAutoFit/>
          </a:bodyPr>
          <a:lstStyle/>
          <a:p>
            <a:r>
              <a:rPr lang="en-US" sz="1000" dirty="0">
                <a:solidFill>
                  <a:srgbClr val="FF0000"/>
                </a:solidFill>
              </a:rPr>
              <a:t>Accountant can list the total inventory in all WHs which helps procurement to decide for future orders to suppliers</a:t>
            </a:r>
          </a:p>
        </p:txBody>
      </p:sp>
      <p:sp>
        <p:nvSpPr>
          <p:cNvPr id="9" name="Arrow: Right 8">
            <a:extLst>
              <a:ext uri="{FF2B5EF4-FFF2-40B4-BE49-F238E27FC236}">
                <a16:creationId xmlns:a16="http://schemas.microsoft.com/office/drawing/2014/main" id="{1217E146-6D69-6828-C56E-F5CF8B08BE52}"/>
              </a:ext>
            </a:extLst>
          </p:cNvPr>
          <p:cNvSpPr/>
          <p:nvPr/>
        </p:nvSpPr>
        <p:spPr>
          <a:xfrm>
            <a:off x="2777576" y="4895134"/>
            <a:ext cx="618767" cy="22688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399BE0B-098F-895C-B659-E24F1F84D5DC}"/>
              </a:ext>
            </a:extLst>
          </p:cNvPr>
          <p:cNvSpPr txBox="1"/>
          <p:nvPr/>
        </p:nvSpPr>
        <p:spPr>
          <a:xfrm>
            <a:off x="9088999" y="5345682"/>
            <a:ext cx="2426940" cy="400110"/>
          </a:xfrm>
          <a:prstGeom prst="rect">
            <a:avLst/>
          </a:prstGeom>
          <a:noFill/>
        </p:spPr>
        <p:txBody>
          <a:bodyPr wrap="square" rtlCol="0">
            <a:spAutoFit/>
          </a:bodyPr>
          <a:lstStyle/>
          <a:p>
            <a:r>
              <a:rPr lang="en-US" sz="1000" dirty="0">
                <a:solidFill>
                  <a:srgbClr val="FF0000"/>
                </a:solidFill>
              </a:rPr>
              <a:t>Accountant can create item card for new items on the pre-defined item types</a:t>
            </a:r>
          </a:p>
        </p:txBody>
      </p:sp>
      <p:sp>
        <p:nvSpPr>
          <p:cNvPr id="11" name="Arrow: Left 10">
            <a:extLst>
              <a:ext uri="{FF2B5EF4-FFF2-40B4-BE49-F238E27FC236}">
                <a16:creationId xmlns:a16="http://schemas.microsoft.com/office/drawing/2014/main" id="{A16A0103-D43B-E65A-7A40-21F62D49C6F8}"/>
              </a:ext>
            </a:extLst>
          </p:cNvPr>
          <p:cNvSpPr/>
          <p:nvPr/>
        </p:nvSpPr>
        <p:spPr>
          <a:xfrm>
            <a:off x="8367104" y="5545737"/>
            <a:ext cx="649981" cy="200055"/>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00461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2932</TotalTime>
  <Words>491</Words>
  <Application>Microsoft Office PowerPoint</Application>
  <PresentationFormat>Widescreen</PresentationFormat>
  <Paragraphs>49</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 Deliverable Phase 3: Portfolio for DLBCSPJWD01 Filip Prahov Matriculation: 9211057</vt:lpstr>
      <vt:lpstr>Purpose of the Web App</vt:lpstr>
      <vt:lpstr>Architecture Diagram (using C4 model)</vt:lpstr>
      <vt:lpstr>Architecture Diagram (using C4 model)</vt:lpstr>
      <vt:lpstr>Overview of technology choices</vt:lpstr>
      <vt:lpstr>WH manager tab functionalities</vt:lpstr>
      <vt:lpstr>WH manager tab functionalities (con’d)</vt:lpstr>
      <vt:lpstr>WH manager tab functionalities (con’d)</vt:lpstr>
      <vt:lpstr>WH manager tab functionalities (con’d)</vt:lpstr>
      <vt:lpstr>WH manager tab functionalities (con’d)</vt:lpstr>
      <vt:lpstr>What I changed and screencast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Filip Prahov</dc:creator>
  <cp:lastModifiedBy>Filip Prahov</cp:lastModifiedBy>
  <cp:revision>37</cp:revision>
  <dcterms:created xsi:type="dcterms:W3CDTF">2024-11-01T07:14:10Z</dcterms:created>
  <dcterms:modified xsi:type="dcterms:W3CDTF">2024-11-15T12:00:44Z</dcterms:modified>
</cp:coreProperties>
</file>

<file path=docProps/thumbnail.jpeg>
</file>